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25" r:id="rId3"/>
    <p:sldId id="257" r:id="rId4"/>
    <p:sldId id="258" r:id="rId5"/>
    <p:sldId id="263" r:id="rId6"/>
    <p:sldId id="261" r:id="rId7"/>
    <p:sldId id="264" r:id="rId8"/>
    <p:sldId id="259" r:id="rId9"/>
    <p:sldId id="260" r:id="rId10"/>
    <p:sldId id="326" r:id="rId11"/>
    <p:sldId id="262" r:id="rId12"/>
    <p:sldId id="265" r:id="rId13"/>
    <p:sldId id="310" r:id="rId14"/>
    <p:sldId id="311" r:id="rId15"/>
    <p:sldId id="312" r:id="rId16"/>
    <p:sldId id="315" r:id="rId17"/>
    <p:sldId id="313" r:id="rId18"/>
    <p:sldId id="314" r:id="rId19"/>
    <p:sldId id="316" r:id="rId20"/>
    <p:sldId id="317" r:id="rId21"/>
    <p:sldId id="318" r:id="rId22"/>
    <p:sldId id="319" r:id="rId23"/>
    <p:sldId id="320" r:id="rId24"/>
    <p:sldId id="322" r:id="rId25"/>
    <p:sldId id="455" r:id="rId26"/>
    <p:sldId id="321" r:id="rId27"/>
    <p:sldId id="323" r:id="rId28"/>
    <p:sldId id="324" r:id="rId29"/>
    <p:sldId id="327" r:id="rId30"/>
    <p:sldId id="328" r:id="rId31"/>
    <p:sldId id="329" r:id="rId32"/>
    <p:sldId id="456" r:id="rId33"/>
    <p:sldId id="331" r:id="rId34"/>
    <p:sldId id="333" r:id="rId35"/>
    <p:sldId id="334" r:id="rId36"/>
    <p:sldId id="457" r:id="rId37"/>
    <p:sldId id="458" r:id="rId38"/>
    <p:sldId id="335" r:id="rId39"/>
    <p:sldId id="459" r:id="rId40"/>
    <p:sldId id="460" r:id="rId41"/>
    <p:sldId id="461" r:id="rId42"/>
    <p:sldId id="462" r:id="rId43"/>
    <p:sldId id="480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1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DC33EB9-8083-4694-AEF8-59DBF63AA8FA}">
          <p14:sldIdLst>
            <p14:sldId id="256"/>
          </p14:sldIdLst>
        </p14:section>
        <p14:section name="1.1.1. Организационные моменты" id="{DF67E12A-C593-4C9E-832B-87AEC6E5A26B}">
          <p14:sldIdLst>
            <p14:sldId id="325"/>
            <p14:sldId id="257"/>
            <p14:sldId id="258"/>
            <p14:sldId id="263"/>
            <p14:sldId id="261"/>
            <p14:sldId id="264"/>
            <p14:sldId id="259"/>
            <p14:sldId id="260"/>
          </p14:sldIdLst>
        </p14:section>
        <p14:section name="1.1.2. Лекционный материал" id="{222400D6-461D-4691-8648-D796CCBEC315}">
          <p14:sldIdLst>
            <p14:sldId id="326"/>
            <p14:sldId id="262"/>
            <p14:sldId id="265"/>
            <p14:sldId id="310"/>
            <p14:sldId id="311"/>
            <p14:sldId id="312"/>
            <p14:sldId id="315"/>
            <p14:sldId id="313"/>
            <p14:sldId id="314"/>
            <p14:sldId id="316"/>
            <p14:sldId id="317"/>
            <p14:sldId id="318"/>
            <p14:sldId id="319"/>
            <p14:sldId id="320"/>
            <p14:sldId id="322"/>
            <p14:sldId id="455"/>
            <p14:sldId id="321"/>
            <p14:sldId id="323"/>
            <p14:sldId id="324"/>
            <p14:sldId id="327"/>
            <p14:sldId id="328"/>
            <p14:sldId id="329"/>
          </p14:sldIdLst>
        </p14:section>
        <p14:section name="1.1.3. Практический материал" id="{5FD204C5-C5A1-45B9-B324-44B3CE3D64E4}">
          <p14:sldIdLst>
            <p14:sldId id="456"/>
            <p14:sldId id="331"/>
            <p14:sldId id="333"/>
            <p14:sldId id="334"/>
            <p14:sldId id="457"/>
            <p14:sldId id="458"/>
            <p14:sldId id="335"/>
            <p14:sldId id="459"/>
            <p14:sldId id="460"/>
            <p14:sldId id="461"/>
            <p14:sldId id="462"/>
            <p14:sldId id="48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C5CB6-D1C8-48ED-9A13-544911594E7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72528471-800E-4CD7-A47A-29A8949DE43F}">
      <dgm:prSet phldrT="[Текст]"/>
      <dgm:spPr/>
      <dgm:t>
        <a:bodyPr/>
        <a:lstStyle/>
        <a:p>
          <a:r>
            <a:rPr lang="ru-RU" dirty="0"/>
            <a:t>Посещение лекционных занятий</a:t>
          </a:r>
        </a:p>
      </dgm:t>
    </dgm:pt>
    <dgm:pt modelId="{42B8FCAB-6C6E-4F3A-B281-97C435F92D97}" type="parTrans" cxnId="{25ED5134-01D0-48F0-8259-E1428BC78F8B}">
      <dgm:prSet/>
      <dgm:spPr/>
      <dgm:t>
        <a:bodyPr/>
        <a:lstStyle/>
        <a:p>
          <a:endParaRPr lang="ru-RU"/>
        </a:p>
      </dgm:t>
    </dgm:pt>
    <dgm:pt modelId="{B8F6FF10-3946-4FDF-8EBD-6A4763D2A0BC}" type="sibTrans" cxnId="{25ED5134-01D0-48F0-8259-E1428BC78F8B}">
      <dgm:prSet/>
      <dgm:spPr/>
      <dgm:t>
        <a:bodyPr/>
        <a:lstStyle/>
        <a:p>
          <a:endParaRPr lang="ru-RU"/>
        </a:p>
      </dgm:t>
    </dgm:pt>
    <dgm:pt modelId="{0E3CA9AD-B230-4745-8D57-A8AD66346E41}">
      <dgm:prSet phldrT="[Текст]"/>
      <dgm:spPr/>
      <dgm:t>
        <a:bodyPr/>
        <a:lstStyle/>
        <a:p>
          <a:r>
            <a:rPr lang="ru-RU" dirty="0"/>
            <a:t>Выполнение практических работ</a:t>
          </a:r>
        </a:p>
      </dgm:t>
    </dgm:pt>
    <dgm:pt modelId="{6E3E474C-9616-4BCE-B8CF-4EA524949A8B}" type="parTrans" cxnId="{7BA09659-A772-4960-9414-938E78BAF449}">
      <dgm:prSet/>
      <dgm:spPr/>
      <dgm:t>
        <a:bodyPr/>
        <a:lstStyle/>
        <a:p>
          <a:endParaRPr lang="ru-RU"/>
        </a:p>
      </dgm:t>
    </dgm:pt>
    <dgm:pt modelId="{356A78B4-484A-4CA9-B1F9-28ED57BF5F45}" type="sibTrans" cxnId="{7BA09659-A772-4960-9414-938E78BAF449}">
      <dgm:prSet/>
      <dgm:spPr/>
      <dgm:t>
        <a:bodyPr/>
        <a:lstStyle/>
        <a:p>
          <a:endParaRPr lang="ru-RU"/>
        </a:p>
      </dgm:t>
    </dgm:pt>
    <dgm:pt modelId="{9752CD0A-D214-41B9-BF84-916044F1BB4B}">
      <dgm:prSet phldrT="[Текст]"/>
      <dgm:spPr/>
      <dgm:t>
        <a:bodyPr/>
        <a:lstStyle/>
        <a:p>
          <a:r>
            <a:rPr lang="ru-RU" dirty="0"/>
            <a:t>Сдача самостоятельной работы</a:t>
          </a:r>
        </a:p>
      </dgm:t>
    </dgm:pt>
    <dgm:pt modelId="{53B6DF96-531D-4E0A-8FF3-90BFBA28965F}" type="parTrans" cxnId="{918CF47C-08AA-4A0F-98C7-755E68F081B6}">
      <dgm:prSet/>
      <dgm:spPr/>
      <dgm:t>
        <a:bodyPr/>
        <a:lstStyle/>
        <a:p>
          <a:endParaRPr lang="ru-RU"/>
        </a:p>
      </dgm:t>
    </dgm:pt>
    <dgm:pt modelId="{095A8470-C713-40A5-8AFD-3B706524943E}" type="sibTrans" cxnId="{918CF47C-08AA-4A0F-98C7-755E68F081B6}">
      <dgm:prSet/>
      <dgm:spPr/>
      <dgm:t>
        <a:bodyPr/>
        <a:lstStyle/>
        <a:p>
          <a:endParaRPr lang="ru-RU"/>
        </a:p>
      </dgm:t>
    </dgm:pt>
    <dgm:pt modelId="{AB4749C6-332D-4D19-A74A-6C9A3ECD4D5D}">
      <dgm:prSet phldrT="[Текст]"/>
      <dgm:spPr/>
      <dgm:t>
        <a:bodyPr/>
        <a:lstStyle/>
        <a:p>
          <a:r>
            <a:rPr lang="ru-RU" dirty="0"/>
            <a:t>Сдача комплексного тестирования</a:t>
          </a:r>
        </a:p>
      </dgm:t>
    </dgm:pt>
    <dgm:pt modelId="{44CFB810-89F1-4B79-BC26-D71790074C63}" type="parTrans" cxnId="{AA407168-B857-4832-BAAE-EDEB756048A3}">
      <dgm:prSet/>
      <dgm:spPr/>
      <dgm:t>
        <a:bodyPr/>
        <a:lstStyle/>
        <a:p>
          <a:endParaRPr lang="ru-RU"/>
        </a:p>
      </dgm:t>
    </dgm:pt>
    <dgm:pt modelId="{8808D01D-CEF3-43F9-8F88-A8CF3EFBF114}" type="sibTrans" cxnId="{AA407168-B857-4832-BAAE-EDEB756048A3}">
      <dgm:prSet/>
      <dgm:spPr/>
      <dgm:t>
        <a:bodyPr/>
        <a:lstStyle/>
        <a:p>
          <a:endParaRPr lang="ru-RU"/>
        </a:p>
      </dgm:t>
    </dgm:pt>
    <dgm:pt modelId="{D2600473-1A73-4170-825D-7B03E7B1D2DA}" type="pres">
      <dgm:prSet presAssocID="{E9CC5CB6-D1C8-48ED-9A13-544911594E77}" presName="Name0" presStyleCnt="0">
        <dgm:presLayoutVars>
          <dgm:dir/>
          <dgm:animLvl val="lvl"/>
          <dgm:resizeHandles val="exact"/>
        </dgm:presLayoutVars>
      </dgm:prSet>
      <dgm:spPr/>
    </dgm:pt>
    <dgm:pt modelId="{87DBDAA4-E75C-49C3-8977-52498F2F9FBA}" type="pres">
      <dgm:prSet presAssocID="{72528471-800E-4CD7-A47A-29A8949DE43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858C03D-B5E2-4C02-A807-DB933FA32E00}" type="pres">
      <dgm:prSet presAssocID="{B8F6FF10-3946-4FDF-8EBD-6A4763D2A0BC}" presName="parTxOnlySpace" presStyleCnt="0"/>
      <dgm:spPr/>
    </dgm:pt>
    <dgm:pt modelId="{BC3E97FA-FB92-4E5E-9068-9EF4901D2F78}" type="pres">
      <dgm:prSet presAssocID="{0E3CA9AD-B230-4745-8D57-A8AD66346E4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9F448B-1FBB-47AB-AD32-4FA2706CA376}" type="pres">
      <dgm:prSet presAssocID="{356A78B4-484A-4CA9-B1F9-28ED57BF5F45}" presName="parTxOnlySpace" presStyleCnt="0"/>
      <dgm:spPr/>
    </dgm:pt>
    <dgm:pt modelId="{CB7A23D7-1979-4E0C-98DA-4B209367AD99}" type="pres">
      <dgm:prSet presAssocID="{9752CD0A-D214-41B9-BF84-916044F1BB4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9E9011-23BD-4175-9642-BD2C6111B314}" type="pres">
      <dgm:prSet presAssocID="{095A8470-C713-40A5-8AFD-3B706524943E}" presName="parTxOnlySpace" presStyleCnt="0"/>
      <dgm:spPr/>
    </dgm:pt>
    <dgm:pt modelId="{BA714ADE-0C25-4811-A078-D43E3E9CAA39}" type="pres">
      <dgm:prSet presAssocID="{AB4749C6-332D-4D19-A74A-6C9A3ECD4D5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5ED5134-01D0-48F0-8259-E1428BC78F8B}" srcId="{E9CC5CB6-D1C8-48ED-9A13-544911594E77}" destId="{72528471-800E-4CD7-A47A-29A8949DE43F}" srcOrd="0" destOrd="0" parTransId="{42B8FCAB-6C6E-4F3A-B281-97C435F92D97}" sibTransId="{B8F6FF10-3946-4FDF-8EBD-6A4763D2A0BC}"/>
    <dgm:cxn modelId="{87C1B13B-68D1-4280-82F0-9B4ABB2F1170}" type="presOf" srcId="{72528471-800E-4CD7-A47A-29A8949DE43F}" destId="{87DBDAA4-E75C-49C3-8977-52498F2F9FBA}" srcOrd="0" destOrd="0" presId="urn:microsoft.com/office/officeart/2005/8/layout/chevron1"/>
    <dgm:cxn modelId="{29F0855B-58CF-4617-A3DE-372AA5FEC492}" type="presOf" srcId="{0E3CA9AD-B230-4745-8D57-A8AD66346E41}" destId="{BC3E97FA-FB92-4E5E-9068-9EF4901D2F78}" srcOrd="0" destOrd="0" presId="urn:microsoft.com/office/officeart/2005/8/layout/chevron1"/>
    <dgm:cxn modelId="{AA407168-B857-4832-BAAE-EDEB756048A3}" srcId="{E9CC5CB6-D1C8-48ED-9A13-544911594E77}" destId="{AB4749C6-332D-4D19-A74A-6C9A3ECD4D5D}" srcOrd="3" destOrd="0" parTransId="{44CFB810-89F1-4B79-BC26-D71790074C63}" sibTransId="{8808D01D-CEF3-43F9-8F88-A8CF3EFBF114}"/>
    <dgm:cxn modelId="{7BA09659-A772-4960-9414-938E78BAF449}" srcId="{E9CC5CB6-D1C8-48ED-9A13-544911594E77}" destId="{0E3CA9AD-B230-4745-8D57-A8AD66346E41}" srcOrd="1" destOrd="0" parTransId="{6E3E474C-9616-4BCE-B8CF-4EA524949A8B}" sibTransId="{356A78B4-484A-4CA9-B1F9-28ED57BF5F45}"/>
    <dgm:cxn modelId="{918CF47C-08AA-4A0F-98C7-755E68F081B6}" srcId="{E9CC5CB6-D1C8-48ED-9A13-544911594E77}" destId="{9752CD0A-D214-41B9-BF84-916044F1BB4B}" srcOrd="2" destOrd="0" parTransId="{53B6DF96-531D-4E0A-8FF3-90BFBA28965F}" sibTransId="{095A8470-C713-40A5-8AFD-3B706524943E}"/>
    <dgm:cxn modelId="{13C35F90-5556-482C-B908-D2ABFEC75694}" type="presOf" srcId="{E9CC5CB6-D1C8-48ED-9A13-544911594E77}" destId="{D2600473-1A73-4170-825D-7B03E7B1D2DA}" srcOrd="0" destOrd="0" presId="urn:microsoft.com/office/officeart/2005/8/layout/chevron1"/>
    <dgm:cxn modelId="{6BA11ED0-960F-4670-BCE4-C6BD482600BB}" type="presOf" srcId="{9752CD0A-D214-41B9-BF84-916044F1BB4B}" destId="{CB7A23D7-1979-4E0C-98DA-4B209367AD99}" srcOrd="0" destOrd="0" presId="urn:microsoft.com/office/officeart/2005/8/layout/chevron1"/>
    <dgm:cxn modelId="{6EFB6AFC-F2CC-4E4B-8A52-8ACC6AA916C4}" type="presOf" srcId="{AB4749C6-332D-4D19-A74A-6C9A3ECD4D5D}" destId="{BA714ADE-0C25-4811-A078-D43E3E9CAA39}" srcOrd="0" destOrd="0" presId="urn:microsoft.com/office/officeart/2005/8/layout/chevron1"/>
    <dgm:cxn modelId="{B82C2728-D4DA-455D-B053-CA277847DB9F}" type="presParOf" srcId="{D2600473-1A73-4170-825D-7B03E7B1D2DA}" destId="{87DBDAA4-E75C-49C3-8977-52498F2F9FBA}" srcOrd="0" destOrd="0" presId="urn:microsoft.com/office/officeart/2005/8/layout/chevron1"/>
    <dgm:cxn modelId="{99CBC4F9-D54F-437C-9E48-2A19860099F1}" type="presParOf" srcId="{D2600473-1A73-4170-825D-7B03E7B1D2DA}" destId="{0858C03D-B5E2-4C02-A807-DB933FA32E00}" srcOrd="1" destOrd="0" presId="urn:microsoft.com/office/officeart/2005/8/layout/chevron1"/>
    <dgm:cxn modelId="{171B911C-4063-4ACF-9369-E1B51C0112AC}" type="presParOf" srcId="{D2600473-1A73-4170-825D-7B03E7B1D2DA}" destId="{BC3E97FA-FB92-4E5E-9068-9EF4901D2F78}" srcOrd="2" destOrd="0" presId="urn:microsoft.com/office/officeart/2005/8/layout/chevron1"/>
    <dgm:cxn modelId="{47953E80-0718-4782-861F-3AED9A203171}" type="presParOf" srcId="{D2600473-1A73-4170-825D-7B03E7B1D2DA}" destId="{CF9F448B-1FBB-47AB-AD32-4FA2706CA376}" srcOrd="3" destOrd="0" presId="urn:microsoft.com/office/officeart/2005/8/layout/chevron1"/>
    <dgm:cxn modelId="{7C03B3D9-D457-40E6-A942-0B4170666353}" type="presParOf" srcId="{D2600473-1A73-4170-825D-7B03E7B1D2DA}" destId="{CB7A23D7-1979-4E0C-98DA-4B209367AD99}" srcOrd="4" destOrd="0" presId="urn:microsoft.com/office/officeart/2005/8/layout/chevron1"/>
    <dgm:cxn modelId="{B14A1722-5D95-4236-A1A7-954FA9F26BC7}" type="presParOf" srcId="{D2600473-1A73-4170-825D-7B03E7B1D2DA}" destId="{729E9011-23BD-4175-9642-BD2C6111B314}" srcOrd="5" destOrd="0" presId="urn:microsoft.com/office/officeart/2005/8/layout/chevron1"/>
    <dgm:cxn modelId="{F595B9B6-0BF3-4094-8DB8-2E83DE78384F}" type="presParOf" srcId="{D2600473-1A73-4170-825D-7B03E7B1D2DA}" destId="{BA714ADE-0C25-4811-A078-D43E3E9CAA3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BDAA4-E75C-49C3-8977-52498F2F9FBA}">
      <dsp:nvSpPr>
        <dsp:cNvPr id="0" name=""/>
        <dsp:cNvSpPr/>
      </dsp:nvSpPr>
      <dsp:spPr>
        <a:xfrm>
          <a:off x="4877" y="77118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Посещение лекционных занятий</a:t>
          </a:r>
        </a:p>
      </dsp:txBody>
      <dsp:txXfrm>
        <a:off x="572760" y="77118"/>
        <a:ext cx="1703651" cy="1135766"/>
      </dsp:txXfrm>
    </dsp:sp>
    <dsp:sp modelId="{BC3E97FA-FB92-4E5E-9068-9EF4901D2F78}">
      <dsp:nvSpPr>
        <dsp:cNvPr id="0" name=""/>
        <dsp:cNvSpPr/>
      </dsp:nvSpPr>
      <dsp:spPr>
        <a:xfrm>
          <a:off x="2560353" y="77118"/>
          <a:ext cx="2839417" cy="113576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Выполнение практических работ</a:t>
          </a:r>
        </a:p>
      </dsp:txBody>
      <dsp:txXfrm>
        <a:off x="3128236" y="77118"/>
        <a:ext cx="1703651" cy="1135766"/>
      </dsp:txXfrm>
    </dsp:sp>
    <dsp:sp modelId="{CB7A23D7-1979-4E0C-98DA-4B209367AD99}">
      <dsp:nvSpPr>
        <dsp:cNvPr id="0" name=""/>
        <dsp:cNvSpPr/>
      </dsp:nvSpPr>
      <dsp:spPr>
        <a:xfrm>
          <a:off x="5115829" y="77118"/>
          <a:ext cx="2839417" cy="113576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самостоятельной работы</a:t>
          </a:r>
        </a:p>
      </dsp:txBody>
      <dsp:txXfrm>
        <a:off x="5683712" y="77118"/>
        <a:ext cx="1703651" cy="1135766"/>
      </dsp:txXfrm>
    </dsp:sp>
    <dsp:sp modelId="{BA714ADE-0C25-4811-A078-D43E3E9CAA39}">
      <dsp:nvSpPr>
        <dsp:cNvPr id="0" name=""/>
        <dsp:cNvSpPr/>
      </dsp:nvSpPr>
      <dsp:spPr>
        <a:xfrm>
          <a:off x="7671304" y="77118"/>
          <a:ext cx="2839417" cy="11357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комплексного тестирования</a:t>
          </a:r>
        </a:p>
      </dsp:txBody>
      <dsp:txXfrm>
        <a:off x="8239187" y="77118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09149-285B-44A0-A616-FB1BF5696CEE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7D483-3160-4CD1-8C39-25872EC0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02EE8-C7BD-4D17-9613-54B6BA4A9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0DAFE6-8295-4D0E-8568-A37A4E8D1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AC0CD-259C-4D40-8B91-B2B9532F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03FD7A-B144-41B5-9A3E-85BF954E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47869-74DF-4EE8-AF18-1C5D68EE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6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B88D9-0AE8-49BA-92A3-C9F35004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908CBF-EAC7-42C7-8F18-5D9922CD3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4BAE7-6F4C-4BAD-9CA9-AE583644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2F461D-8764-471F-890D-1E46EF9B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98EB0-97D8-4AF5-A9DF-AA344FD3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88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D798CD-64BA-4569-AB3F-724AB7B4C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969DBD-435A-4DE8-B31B-DC188116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6B056-7DC2-4BA3-BC28-094CE52E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AE28AD-7F00-4C65-A3FB-E7870FA5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A7065-38B0-4E4C-8102-DDC38124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81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C075F-590C-43EB-81EC-AFE6BF6E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4AD05B-0246-40CA-90FD-FA7FC471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997A36-A338-4694-B6C3-52680A91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25D08-4C5D-41E2-AD4B-87EC6D9E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AA19A-2A65-483A-8788-8F7DC85B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81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B7AA-3241-44F5-8D3D-F76A6328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30A10-C319-49BA-BE16-9FDAB5BF6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2BE04-4D0A-41F2-BB6A-19A30829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F6162-4AA3-4008-81CC-4AC63B39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2F625-9E50-49FD-A15C-11BF87B5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81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80CC4-987A-4B97-9442-359BF403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C3362-8D96-41E3-BEF8-EBD0F18D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778B19-DC4F-4E62-8892-FBEC7D78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B664F5-9D4B-485C-9B20-CAE352F7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EC646-0BFA-4BF3-B842-EC57F983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9DDDD3-2423-4D52-9D23-0A748ACC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38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42543-2B26-4719-B00F-4DD3725D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A96BB-EF57-472B-A8D3-F42C9328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D44C6C-FC8E-4B32-9032-CEB6B1173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E2E1D-9A47-433A-A911-2B65F850C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B332AE-7382-4C1D-94C1-72BEB93BE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D2AAF-3E9A-4FD4-8465-0DBDB589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3399CD-CDF8-4DED-8FAC-1B7C7A75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138095-3A0A-4E09-BE86-733E37D4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3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36C78-173A-4D70-B92E-BEE992C1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B0345C-7E20-4C4C-99BF-6C107D8E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D8DD45-B2AB-47F2-BDEA-D27EC09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7FC547-4539-4E5F-98CD-FFBA0325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D8FFA9-8EAA-4B74-8CB1-FF1F39B9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F7F945-9FEE-4D95-9047-DEBC4F97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A3271-78CF-445B-8949-AF516F8A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1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6FECB-D55E-44EE-9CA1-B81D9463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CAF9-A6CC-4250-8023-34F7CAE9F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9FE01-6F87-451D-9278-C0582E7FC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BBFD45-73E5-4994-A25F-99FBCED7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274153-00A2-4FCE-95AE-1ECDE197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303DFD-6030-423F-A122-46DEF8BA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44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23EAA-9FD5-418C-875F-B79B9E02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96D4C5-F3D6-4402-8CC8-FF4996A85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D3E4A-5949-4AD0-A3E9-4784A4BB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87F92B-B2C1-4C6A-8F93-BFEA636D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A0EAB-CD30-452E-8729-B7479053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C88A34-0009-4858-97F4-57F975F6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86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30FD9-63EA-4CB7-8B60-B5F3AAB7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BEC27-BC76-4D7A-91DB-9BF03950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5AFE3-95AE-4A91-A3DD-F252981A9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0E36-D03B-49EC-BB36-EE98C90B008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3D605-E738-460F-A3FA-596C72B82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B34447-205D-4332-92E1-C9116DA05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21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anielkummer.github.io/git-flow-cheatsheet/index.ru_RU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1325A71-AA8A-4E4B-B54E-538880FE655A}"/>
              </a:ext>
            </a:extLst>
          </p:cNvPr>
          <p:cNvSpPr/>
          <p:nvPr/>
        </p:nvSpPr>
        <p:spPr>
          <a:xfrm>
            <a:off x="1524000" y="1118586"/>
            <a:ext cx="9144000" cy="23969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600" b="1" dirty="0"/>
              <a:t>СИСТЕМЫ ПРОГРАММИРОВАНИЯ</a:t>
            </a:r>
          </a:p>
          <a:p>
            <a:pPr algn="ctr"/>
            <a:r>
              <a:rPr lang="en-US" sz="2000" dirty="0"/>
              <a:t>001 Introduction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0F36DA-CFFE-42B3-BAD5-D64BE07F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132"/>
            <a:ext cx="9144000" cy="2396971"/>
          </a:xfrm>
        </p:spPr>
        <p:txBody>
          <a:bodyPr>
            <a:normAutofit/>
          </a:bodyPr>
          <a:lstStyle/>
          <a:p>
            <a:r>
              <a:rPr lang="ru-RU" sz="2000" dirty="0"/>
              <a:t>Лектор</a:t>
            </a:r>
            <a:r>
              <a:rPr lang="ru-RU" sz="2000"/>
              <a:t>: Руководитель РС </a:t>
            </a:r>
            <a:r>
              <a:rPr lang="ru-RU" sz="2000" dirty="0"/>
              <a:t>«ТОО «НПО «Группа Компаний «</a:t>
            </a:r>
            <a:r>
              <a:rPr lang="en-US" sz="2000" dirty="0"/>
              <a:t>DOSTI</a:t>
            </a:r>
            <a:r>
              <a:rPr lang="ru-RU" sz="2000" dirty="0"/>
              <a:t>»</a:t>
            </a:r>
            <a:endParaRPr lang="en-US" sz="2000" dirty="0"/>
          </a:p>
          <a:p>
            <a:r>
              <a:rPr lang="ru-RU" sz="2000" b="1" dirty="0"/>
              <a:t>Мольганов Андрей Александрович</a:t>
            </a:r>
          </a:p>
          <a:p>
            <a:endParaRPr lang="ru-RU" sz="2000" b="1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7E876F-0D30-40BA-93FC-5A0BF8B376DE}"/>
              </a:ext>
            </a:extLst>
          </p:cNvPr>
          <p:cNvSpPr/>
          <p:nvPr/>
        </p:nvSpPr>
        <p:spPr>
          <a:xfrm>
            <a:off x="0" y="0"/>
            <a:ext cx="8590282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/>
              <a:t>ТОО НПО Группа Компаний </a:t>
            </a:r>
            <a:r>
              <a:rPr lang="en-US" sz="1400" dirty="0"/>
              <a:t>DOSTI</a:t>
            </a:r>
            <a:endParaRPr lang="ru-RU" sz="1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822A0F-A924-464D-A969-80F5566D59C1}"/>
              </a:ext>
            </a:extLst>
          </p:cNvPr>
          <p:cNvSpPr/>
          <p:nvPr/>
        </p:nvSpPr>
        <p:spPr>
          <a:xfrm>
            <a:off x="8590282" y="0"/>
            <a:ext cx="3601720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2022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4416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История языка</a:t>
            </a:r>
            <a:br>
              <a:rPr lang="en-US" sz="10000" b="1" dirty="0">
                <a:solidFill>
                  <a:schemeClr val="bg1"/>
                </a:solidFill>
              </a:rPr>
            </a:br>
            <a:r>
              <a:rPr lang="en-US" sz="10000" b="1" dirty="0">
                <a:solidFill>
                  <a:schemeClr val="bg1"/>
                </a:solidFill>
              </a:rPr>
              <a:t>C++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10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1979 году сотрудник фирмы </a:t>
            </a:r>
            <a:r>
              <a:rPr lang="en-US" sz="2800" dirty="0"/>
              <a:t>Bell Labs – </a:t>
            </a:r>
            <a:r>
              <a:rPr lang="ru-RU" sz="2800" dirty="0"/>
              <a:t>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начал работу над теорией очередей (один из разделов математической теории вероятностей, целью которого является создание рациональной системы обслуживания на основе изучения потоков требования на обслуживание) и столкнулся с серьезной проблемой.</a:t>
            </a:r>
            <a:endParaRPr lang="en-US" sz="2800" dirty="0"/>
          </a:p>
          <a:p>
            <a:pPr marL="0" indent="0" algn="just">
              <a:buNone/>
            </a:pPr>
            <a:r>
              <a:rPr lang="ru-RU" sz="2800" dirty="0"/>
              <a:t>	Язык программирования </a:t>
            </a:r>
            <a:r>
              <a:rPr lang="en-US" sz="2800" dirty="0"/>
              <a:t>BCPL </a:t>
            </a:r>
            <a:r>
              <a:rPr lang="ru-RU" sz="2800" dirty="0"/>
              <a:t>и его потоки работают очень быстро за счет близости к низкоуровневым языкам программирования (низкоуровневые языки программирования это не только ассемблер, например </a:t>
            </a:r>
            <a:r>
              <a:rPr lang="en-US" sz="2800" dirty="0"/>
              <a:t>C</a:t>
            </a:r>
            <a:r>
              <a:rPr lang="ru-RU" sz="2800" dirty="0"/>
              <a:t> </a:t>
            </a:r>
            <a:r>
              <a:rPr lang="en-US" sz="2800" dirty="0"/>
              <a:t>[</a:t>
            </a:r>
            <a:r>
              <a:rPr lang="ru-RU" sz="2800" dirty="0"/>
              <a:t>Си</a:t>
            </a:r>
            <a:r>
              <a:rPr lang="en-US" sz="2800" dirty="0"/>
              <a:t>]</a:t>
            </a:r>
            <a:r>
              <a:rPr lang="ru-RU" sz="2800" dirty="0"/>
              <a:t>), однако не подходят для разработки больших программ ввиду сложности написания и обслуживания разработанных программ.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8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12" y="1825625"/>
            <a:ext cx="782048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решает дополнить язык программирования </a:t>
            </a:r>
            <a:r>
              <a:rPr lang="en-US" sz="2800" dirty="0"/>
              <a:t>C </a:t>
            </a:r>
            <a:r>
              <a:rPr lang="ru-RU" sz="2800" dirty="0"/>
              <a:t>функциональностью основанного на Алголе языка программирования </a:t>
            </a:r>
            <a:r>
              <a:rPr lang="en-US" sz="2800" dirty="0"/>
              <a:t>Simula.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4048C187-DAB0-49FC-B14A-BC8A7E2A2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5717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dirty="0">
                <a:solidFill>
                  <a:srgbClr val="FF0000"/>
                </a:solidFill>
              </a:rPr>
              <a:t>Алгол-60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'BEGIN'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'COMMENT' Hello World in Algol 60;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OUTPUT(4,'(''('Hello World!')',/')')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'END'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>
                <a:solidFill>
                  <a:srgbClr val="FFC000"/>
                </a:solidFill>
              </a:rPr>
              <a:t>Алгол-68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 # Hello World in Algol 68 # print(("Hello World!",newline)))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4497BFEE-F81F-4791-B676-2CDB2C620938}"/>
              </a:ext>
            </a:extLst>
          </p:cNvPr>
          <p:cNvSpPr txBox="1">
            <a:spLocks/>
          </p:cNvSpPr>
          <p:nvPr/>
        </p:nvSpPr>
        <p:spPr>
          <a:xfrm>
            <a:off x="862014" y="1884810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BCPL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53628AA-CE5B-435A-8495-2BF144540AE8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GET "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libhdr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LET start() = VALOF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$( writes("Hello world*N")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RESULTIS 0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EEDAB37-F2E7-4C29-BA7D-80829C583DC6}"/>
              </a:ext>
            </a:extLst>
          </p:cNvPr>
          <p:cNvSpPr txBox="1">
            <a:spLocks/>
          </p:cNvSpPr>
          <p:nvPr/>
        </p:nvSpPr>
        <p:spPr>
          <a:xfrm>
            <a:off x="6172200" y="1868627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Simula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34DD291C-9EA3-4A7D-9A4E-18CC8043E5B0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OutText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("Hello World!");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OutImage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END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2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DEAE5635-5394-4D48-B4AC-9F19011E9E4C}"/>
              </a:ext>
            </a:extLst>
          </p:cNvPr>
          <p:cNvSpPr txBox="1">
            <a:spLocks/>
          </p:cNvSpPr>
          <p:nvPr/>
        </p:nvSpPr>
        <p:spPr>
          <a:xfrm>
            <a:off x="839788" y="1893688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C</a:t>
            </a:r>
            <a:endParaRPr lang="ru-RU" sz="4000" b="1" dirty="0">
              <a:solidFill>
                <a:srgbClr val="7030A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E487606-1948-47E8-988C-AC1AC45CF53C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stdio.h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stdlib.h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main(void)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puts("Hello World!");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return EXIT_SUCCESS;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97B2B7-CEB3-45B3-A2E4-24209D94354C}"/>
              </a:ext>
            </a:extLst>
          </p:cNvPr>
          <p:cNvSpPr txBox="1">
            <a:spLocks/>
          </p:cNvSpPr>
          <p:nvPr/>
        </p:nvSpPr>
        <p:spPr>
          <a:xfrm>
            <a:off x="6169024" y="189211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C++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F3153633-2877-40A2-8B99-9DA9A393550B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&lt;iostream&gt;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std::cout &lt;&lt; "Hello World!" &lt;&lt; std::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endl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5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Carbon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(like C++)</a:t>
            </a:r>
            <a:endParaRPr lang="ru-RU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-&gt; i32 {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Print("Hello, World!");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return 0;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Python </a:t>
            </a:r>
            <a:endParaRPr lang="ru-RU" sz="4000" dirty="0">
              <a:solidFill>
                <a:schemeClr val="accent2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print("Hello World")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5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Haskell</a:t>
            </a:r>
            <a:endParaRPr lang="ru-RU" sz="4000" dirty="0">
              <a:solidFill>
                <a:schemeClr val="tx2"/>
              </a:solidFill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main =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putStrLn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"Hello World"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rgbClr val="FFC000"/>
                </a:solidFill>
              </a:rPr>
              <a:t>Rust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{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println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!("Hello World!"); 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Язык который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создал в результате скрещения </a:t>
            </a:r>
            <a:r>
              <a:rPr lang="en-US" sz="2800" dirty="0"/>
              <a:t>C </a:t>
            </a:r>
            <a:r>
              <a:rPr lang="ru-RU" sz="2800" dirty="0"/>
              <a:t>и </a:t>
            </a:r>
            <a:r>
              <a:rPr lang="en-US" sz="2800" dirty="0"/>
              <a:t>Simula</a:t>
            </a:r>
            <a:r>
              <a:rPr lang="ru-RU" sz="2800" dirty="0"/>
              <a:t> становится быстрым, легко портируемым и имеет много функций. Далее Бьёрн добавляет классы, возможность их инкапсуляции (упаковка данных в единый компонент) и наследования, проверку типов данных, встраиваемые функции и аргументы по умолчанию. Очень быстро «</a:t>
            </a:r>
            <a:r>
              <a:rPr lang="en-US" sz="2800" dirty="0"/>
              <a:t>C</a:t>
            </a:r>
            <a:r>
              <a:rPr lang="ru-RU" sz="2800" dirty="0"/>
              <a:t> с классами» получает свое собственное имя – </a:t>
            </a:r>
            <a:r>
              <a:rPr lang="en-US" sz="2800" dirty="0"/>
              <a:t>C++</a:t>
            </a:r>
            <a:r>
              <a:rPr lang="ru-RU" sz="2800" dirty="0"/>
              <a:t>, где ++ - оператор приращения (увеличения) в С.</a:t>
            </a:r>
            <a:r>
              <a:rPr lang="en-US" sz="2800" dirty="0"/>
              <a:t>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2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3E93E4F5-BA0E-4E3D-A009-B50BECFC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5369"/>
            <a:ext cx="2571750" cy="3371850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32124ECD-4FBA-416B-9306-1ED1AFAA6FA4}"/>
              </a:ext>
            </a:extLst>
          </p:cNvPr>
          <p:cNvSpPr txBox="1">
            <a:spLocks/>
          </p:cNvSpPr>
          <p:nvPr/>
        </p:nvSpPr>
        <p:spPr>
          <a:xfrm>
            <a:off x="3666931" y="2315369"/>
            <a:ext cx="7686869" cy="3371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ru-RU" dirty="0"/>
              <a:t>Язык </a:t>
            </a:r>
            <a:r>
              <a:rPr lang="en-US" dirty="0"/>
              <a:t>C </a:t>
            </a:r>
            <a:r>
              <a:rPr lang="ru-RU" dirty="0"/>
              <a:t>позволяет легко выстрелить себе в ногу; с </a:t>
            </a:r>
            <a:r>
              <a:rPr lang="en-US" dirty="0"/>
              <a:t>C++ </a:t>
            </a:r>
            <a:r>
              <a:rPr lang="ru-RU" dirty="0"/>
              <a:t>это сложнее, но, когда вы это делаете, ногу отрывает целиком.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@</a:t>
            </a:r>
            <a:r>
              <a:rPr lang="ru-RU" dirty="0"/>
              <a:t> Бьёрн</a:t>
            </a:r>
            <a:r>
              <a:rPr lang="en-US" dirty="0"/>
              <a:t> (</a:t>
            </a:r>
            <a:r>
              <a:rPr lang="ru-RU" dirty="0"/>
              <a:t>Бьярне</a:t>
            </a:r>
            <a:r>
              <a:rPr lang="en-US" dirty="0"/>
              <a:t>)</a:t>
            </a:r>
            <a:r>
              <a:rPr lang="ru-RU" dirty="0"/>
              <a:t> Страуструп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56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1669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8ACD205E-1E59-4618-BA15-B2036BF7F47D}"/>
              </a:ext>
            </a:extLst>
          </p:cNvPr>
          <p:cNvSpPr txBox="1">
            <a:spLocks/>
          </p:cNvSpPr>
          <p:nvPr/>
        </p:nvSpPr>
        <p:spPr>
          <a:xfrm>
            <a:off x="2955235" y="1825624"/>
            <a:ext cx="8398565" cy="476604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/>
              <a:t>	</a:t>
            </a:r>
            <a:r>
              <a:rPr lang="ru-RU" sz="3300" dirty="0">
                <a:latin typeface="+mj-lt"/>
              </a:rPr>
              <a:t>"Выстрелить себе в ногу" - это идиома англоязычного мира, означающая причинение себе вреда необдуманными действиями. Языки C и C++ достаточно низкоуровневые языки, чтобы на них можно было делать опасные вещи.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При этом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вообще никак не контролирует действия программиста и позволяет написать любую ересь, а у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такое количество тёмных уголков, в которых можно ересь сделать случайно, что не все знают</a:t>
            </a:r>
            <a:r>
              <a:rPr lang="en-US" sz="3300" dirty="0">
                <a:latin typeface="+mj-lt"/>
              </a:rPr>
              <a:t>,</a:t>
            </a:r>
            <a:r>
              <a:rPr lang="ru-RU" sz="3300" dirty="0">
                <a:latin typeface="+mj-lt"/>
              </a:rPr>
              <a:t> даже специалисты с десятилетиями опыта.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Эти два совокупных фактора превращают программирование на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и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в изготовление приспособлений для стрельбы по собственным ногам. </a:t>
            </a:r>
            <a:endParaRPr lang="en-US" sz="3300" b="1" dirty="0">
              <a:latin typeface="+mj-lt"/>
            </a:endParaRPr>
          </a:p>
        </p:txBody>
      </p:sp>
      <p:pic>
        <p:nvPicPr>
          <p:cNvPr id="10" name="Объект 7">
            <a:extLst>
              <a:ext uri="{FF2B5EF4-FFF2-40B4-BE49-F238E27FC236}">
                <a16:creationId xmlns:a16="http://schemas.microsoft.com/office/drawing/2014/main" id="{B6960A3A-20FB-4BDB-946E-33300FE6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6" y="1825625"/>
            <a:ext cx="2163279" cy="21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762343F2-C913-4B15-B610-57840617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12" y="1690688"/>
            <a:ext cx="8237376" cy="51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ADEDA1-7DC5-409A-BEE7-21B682AF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12" y="1690688"/>
            <a:ext cx="8922575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16">
            <a:extLst>
              <a:ext uri="{FF2B5EF4-FFF2-40B4-BE49-F238E27FC236}">
                <a16:creationId xmlns:a16="http://schemas.microsoft.com/office/drawing/2014/main" id="{B11B6751-30BA-4011-82DF-50A7FDE3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7" r="1024" b="15458"/>
          <a:stretch/>
        </p:blipFill>
        <p:spPr>
          <a:xfrm>
            <a:off x="838200" y="1690688"/>
            <a:ext cx="105156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1F52D-0373-41C2-A7AD-BDF954079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3" y="1690688"/>
            <a:ext cx="7807913" cy="5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B93DBD-A272-4636-88DD-97AE6982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96" y="1685812"/>
            <a:ext cx="9039808" cy="49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6D00A5-8EDA-4CC8-BBF2-29AD33DC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59" y="1690688"/>
            <a:ext cx="8778682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6FA18-931D-4133-A044-9A70D730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Развитие интернета заставило использовать </a:t>
            </a:r>
            <a:r>
              <a:rPr lang="en-US" sz="2800" dirty="0"/>
              <a:t>C++ </a:t>
            </a:r>
            <a:r>
              <a:rPr lang="ru-RU" sz="2800" dirty="0"/>
              <a:t>для критичных серверных инфраструктур. В 1998 году был выпущен первый официальный стандарт языка </a:t>
            </a:r>
            <a:r>
              <a:rPr lang="en-US" sz="2800" dirty="0"/>
              <a:t>C++ - C++ 98. </a:t>
            </a:r>
            <a:r>
              <a:rPr lang="ru-RU" sz="2800" dirty="0"/>
              <a:t>Стандарт состоял из ядра и стандартной библиотеки, которая включала в себя </a:t>
            </a:r>
            <a:r>
              <a:rPr lang="en-US" sz="2800" dirty="0"/>
              <a:t>Standard Template Library (STL)</a:t>
            </a:r>
            <a:r>
              <a:rPr lang="ru-RU" sz="2800" dirty="0"/>
              <a:t> и немного измененную стандартную библиотеку языка </a:t>
            </a:r>
            <a:r>
              <a:rPr lang="en-US" sz="2800" dirty="0"/>
              <a:t>C. </a:t>
            </a:r>
          </a:p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2000-е были созданы новые языки программирования – </a:t>
            </a:r>
            <a:r>
              <a:rPr lang="en-US" sz="2800" dirty="0"/>
              <a:t>Java, C#, Go, D</a:t>
            </a:r>
            <a:r>
              <a:rPr lang="ru-RU" sz="2800" dirty="0"/>
              <a:t> и другие. Однако, С++ стал расти не горизонтально, а в ширь – исправляя ошибки и сделав фокус на исправлении </a:t>
            </a:r>
            <a:r>
              <a:rPr lang="en-US" sz="2800" dirty="0"/>
              <a:t>UB</a:t>
            </a:r>
            <a:r>
              <a:rPr lang="ru-RU" sz="2800" dirty="0"/>
              <a:t> (</a:t>
            </a:r>
            <a:r>
              <a:rPr lang="en-US" sz="2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Undefined Behavior </a:t>
            </a:r>
            <a:r>
              <a:rPr lang="en-US" sz="2800" dirty="0"/>
              <a:t>– </a:t>
            </a:r>
            <a:r>
              <a:rPr lang="ru-RU" sz="2800" dirty="0"/>
              <a:t>неопределенное поведение)</a:t>
            </a:r>
            <a:r>
              <a:rPr lang="en-US" sz="2800" dirty="0"/>
              <a:t> </a:t>
            </a:r>
            <a:r>
              <a:rPr lang="ru-RU" sz="2800" dirty="0"/>
              <a:t>в ядре и библиотеки.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2003 году вышел </a:t>
            </a:r>
            <a:r>
              <a:rPr lang="en-US" sz="2800" dirty="0"/>
              <a:t>C++03</a:t>
            </a:r>
            <a:r>
              <a:rPr lang="ru-RU" sz="2800" dirty="0"/>
              <a:t>, который имел всего одну новую функцию – инициализацию значения, однако имел тонны исправлений ошибок, которые были сделаны в предыдущие года. </a:t>
            </a:r>
          </a:p>
          <a:p>
            <a:pPr marL="0" indent="0" algn="just">
              <a:buNone/>
            </a:pPr>
            <a:r>
              <a:rPr lang="ru-RU" sz="2800" dirty="0"/>
              <a:t>	И тут язык взял непонятную никем паузу, пока в 2011 году не выходит </a:t>
            </a:r>
            <a:r>
              <a:rPr lang="en-US" sz="2800" dirty="0"/>
              <a:t>C++11</a:t>
            </a:r>
            <a:r>
              <a:rPr lang="ru-RU" sz="2800" dirty="0"/>
              <a:t>, в котором совершенствуется ядро языка, добавляется многопоточность, улучшается поддержка обобщенного программирования, унифицируются инициализации. Многие удобные</a:t>
            </a:r>
            <a:r>
              <a:rPr lang="en-US" sz="2800" dirty="0"/>
              <a:t> </a:t>
            </a:r>
            <a:r>
              <a:rPr lang="ru-RU" sz="2800" dirty="0"/>
              <a:t>вещи, которые были у языков-конкурентов, были добавлены только в </a:t>
            </a:r>
            <a:r>
              <a:rPr lang="en-US" sz="2800" dirty="0"/>
              <a:t>C++11.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2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1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2015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14, который добавил следующие возможности: автоматическое определение типа значения, лямбда-выражения (блоки кода с параметрами, которые можно вызвать из любого другого места программы), шаблоны переменных, обособленные строки, пользовательские литералы для типов стандартной библиотеки и много чего еще.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</a:rPr>
              <a:t>	В 2017 году вышел </a:t>
            </a:r>
            <a:r>
              <a:rPr lang="en-US" sz="2800" dirty="0">
                <a:latin typeface="+mj-lt"/>
              </a:rPr>
              <a:t>C++17,</a:t>
            </a:r>
            <a:r>
              <a:rPr lang="ru-RU" sz="2800" dirty="0">
                <a:latin typeface="+mj-lt"/>
              </a:rPr>
              <a:t> который добавил свертку параметров шаблона, авто-шаблоны,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constexpr-</a:t>
            </a:r>
            <a:r>
              <a:rPr lang="ru-RU" sz="2800" dirty="0">
                <a:latin typeface="+mj-lt"/>
              </a:rPr>
              <a:t>лямбды,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inline-</a:t>
            </a:r>
            <a:r>
              <a:rPr lang="ru-RU" sz="2800" dirty="0">
                <a:latin typeface="+mj-lt"/>
              </a:rPr>
              <a:t>переменные, структурное связывание блоков кода, атрибуты,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std::byte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std::filesystem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и другие возможности.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8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FBBF8-7878-4162-B0AB-DA8755D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состоит из модулей и параграфов, каждый параграф сочетает в себе три необходимых элемента учебного процесса: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Лекционный материал </a:t>
            </a:r>
            <a:r>
              <a:rPr lang="ru-RU" dirty="0"/>
              <a:t>– студентам рассказывается теоретическая информация о субъекте (</a:t>
            </a:r>
            <a:r>
              <a:rPr lang="ru-RU" i="1" dirty="0">
                <a:latin typeface="+mj-lt"/>
                <a:ea typeface="Fira Code" pitchFamily="1" charset="0"/>
                <a:cs typeface="Fira Code" pitchFamily="1" charset="0"/>
              </a:rPr>
              <a:t>язык программирования, технология, схема</a:t>
            </a:r>
            <a:r>
              <a:rPr lang="ru-RU" dirty="0"/>
              <a:t>), необходимая для выполнения практического материала;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Практический материал </a:t>
            </a:r>
            <a:r>
              <a:rPr lang="ru-RU" dirty="0"/>
              <a:t>– студентам рассказывается</a:t>
            </a:r>
            <a:r>
              <a:rPr lang="en-US" dirty="0"/>
              <a:t> </a:t>
            </a:r>
            <a:r>
              <a:rPr lang="ru-RU" dirty="0"/>
              <a:t>краткое техническое задание на выполнение самостоятельного практического материала (написание алгоритма, конструирование процессов);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2020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20, который добавил следующие возможности: явные константы, концепты, модули, диапазоны, форматирование строк, библиотека синхронизации, прерывание потоков,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using enum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частичный отказ от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volatile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корутины (подпрограммы).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  <a:cs typeface="Cascadia Code" panose="020B0609020000020004" pitchFamily="49" charset="0"/>
              </a:rPr>
              <a:t>	В начале 2021 года началась активная разработка стандарта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C++23,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вот лишь неполный список добавленных возможностей: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stacktrace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улучшения стандарта,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string::contains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executors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исполнители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networking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сетевая библиотека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метапрограммирование, рефлексия.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3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endParaRPr lang="ru-RU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92C8-E11C-4A44-80C5-957FADD38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811" y="1825624"/>
            <a:ext cx="4976989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Начиная с </a:t>
            </a:r>
            <a:r>
              <a:rPr lang="en-US" b="1" dirty="0"/>
              <a:t>C++ 20</a:t>
            </a:r>
            <a:r>
              <a:rPr lang="en-US" dirty="0"/>
              <a:t>,</a:t>
            </a:r>
            <a:r>
              <a:rPr lang="ru-RU" dirty="0"/>
              <a:t> люди в комитете по развитию языка, активно работают над красотой и лаконичностью языка.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Время! Пора!</a:t>
            </a:r>
          </a:p>
          <a:p>
            <a:pPr marL="0" indent="0" algn="just">
              <a:buNone/>
            </a:pPr>
            <a:r>
              <a:rPr lang="ru-RU" b="1" dirty="0"/>
              <a:t>Спустя 20 лет…</a:t>
            </a:r>
          </a:p>
          <a:p>
            <a:pPr marL="0" indent="0" algn="just">
              <a:buNone/>
            </a:pPr>
            <a:r>
              <a:rPr lang="ru-RU" sz="2400" i="1" dirty="0"/>
              <a:t>Когда </a:t>
            </a:r>
            <a:r>
              <a:rPr lang="en-US" sz="2400" i="1" dirty="0"/>
              <a:t>Python </a:t>
            </a:r>
            <a:r>
              <a:rPr lang="ru-RU" sz="2400" i="1" dirty="0"/>
              <a:t>и прочие сделали это уже 15 лет назад…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5">
            <a:extLst>
              <a:ext uri="{FF2B5EF4-FFF2-40B4-BE49-F238E27FC236}">
                <a16:creationId xmlns:a16="http://schemas.microsoft.com/office/drawing/2014/main" id="{ADB115BA-A882-4B57-9DDD-FCD543217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9" y="1825625"/>
            <a:ext cx="553861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 </a:t>
            </a:r>
            <a:r>
              <a:rPr lang="ru-RU" sz="10000" b="1" dirty="0">
                <a:solidFill>
                  <a:schemeClr val="bg1"/>
                </a:solidFill>
              </a:rPr>
              <a:t>и </a:t>
            </a:r>
            <a:r>
              <a:rPr lang="en-US" sz="10000" b="1" dirty="0">
                <a:solidFill>
                  <a:schemeClr val="bg1"/>
                </a:solidFill>
              </a:rPr>
              <a:t>VCS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2746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02023"/>
            <a:ext cx="6915539" cy="39749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Целевая операционная система для которой мы будем писать программное обеспечение на </a:t>
            </a:r>
            <a:r>
              <a:rPr lang="en-US" sz="2800" dirty="0"/>
              <a:t>C++ </a:t>
            </a:r>
            <a:r>
              <a:rPr lang="ru-RU" sz="2800" dirty="0"/>
              <a:t>это </a:t>
            </a:r>
            <a:r>
              <a:rPr lang="en-US" sz="2800" dirty="0"/>
              <a:t>Linux. </a:t>
            </a:r>
            <a:r>
              <a:rPr lang="ru-RU" sz="2800" dirty="0"/>
              <a:t>В нашем случае это будет дистрибутив </a:t>
            </a:r>
            <a:r>
              <a:rPr lang="en-US" sz="2800" dirty="0"/>
              <a:t>Ubuntu Linux 22.04.</a:t>
            </a:r>
            <a:r>
              <a:rPr lang="ru-RU" sz="2800" dirty="0"/>
              <a:t> Использовани</a:t>
            </a:r>
            <a:r>
              <a:rPr lang="ru-RU" dirty="0"/>
              <a:t>е </a:t>
            </a:r>
            <a:r>
              <a:rPr lang="en-US" dirty="0"/>
              <a:t>Windows </a:t>
            </a:r>
            <a:r>
              <a:rPr lang="ru-RU" dirty="0"/>
              <a:t>на данном курсе запрещено и будет расцениваться как попытка умышленной не сдачи домашнего задания и трата времени преподавателя и студентов на пустые вопросы.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424AD7-BAB6-4306-BA6D-D3750257C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53" y="2202023"/>
            <a:ext cx="3291847" cy="3291847"/>
          </a:xfrm>
        </p:spPr>
      </p:pic>
    </p:spTree>
    <p:extLst>
      <p:ext uri="{BB962C8B-B14F-4D97-AF65-F5344CB8AC3E}">
        <p14:creationId xmlns:p14="http://schemas.microsoft.com/office/powerpoint/2010/main" val="323927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3538"/>
            <a:ext cx="5181600" cy="37460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Для установки необходимого программного окружения, откройте терминал и введите следующие команды от имени суперпользователя:</a:t>
            </a:r>
            <a:endParaRPr lang="en-US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gcc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cmake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git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8DBE27A-3CD5-4200-B668-5A0C1BD6B1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3539"/>
            <a:ext cx="5181600" cy="3215509"/>
          </a:xfrm>
        </p:spPr>
      </p:pic>
    </p:spTree>
    <p:extLst>
      <p:ext uri="{BB962C8B-B14F-4D97-AF65-F5344CB8AC3E}">
        <p14:creationId xmlns:p14="http://schemas.microsoft.com/office/powerpoint/2010/main" val="308399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Дополнительно установите </a:t>
            </a:r>
            <a:r>
              <a:rPr lang="en-US" dirty="0"/>
              <a:t>Visual Studio Code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software-properties-common apt-transport-https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-q https://packages.microsoft.com/keys/microsoft.asc -O- |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apt-key add –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add-apt-repository "deb [arch=amd64] https://packages.microsoft.com/repos/vscode stable main“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update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code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3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Проверьте версию </a:t>
            </a:r>
            <a:r>
              <a:rPr lang="en-US" sz="2800" b="0" dirty="0"/>
              <a:t>Git </a:t>
            </a:r>
            <a:r>
              <a:rPr lang="ru-RU" sz="2800" b="0" dirty="0"/>
              <a:t>после установки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0173AA0-0D96-4EBE-A567-322870D326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84518" y="2505075"/>
            <a:ext cx="9822964" cy="4086595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5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Укажите ваше имя и почтовый адрес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AD0A084-D56D-4120-BF69-6ADFEBAC6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410643" y="2505075"/>
            <a:ext cx="9370714" cy="3987800"/>
          </a:xfrm>
        </p:spPr>
      </p:pic>
    </p:spTree>
    <p:extLst>
      <p:ext uri="{BB962C8B-B14F-4D97-AF65-F5344CB8AC3E}">
        <p14:creationId xmlns:p14="http://schemas.microsoft.com/office/powerpoint/2010/main" val="102460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Зарегистрируйтесь на сайте 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  <a:hlinkClick r:id="rId2"/>
              </a:rPr>
              <a:t>https://github.com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Создайте репозиторий с названием «ваша-фамилия-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-год», например «</a:t>
            </a:r>
            <a:r>
              <a:rPr lang="en-US" dirty="0" err="1">
                <a:latin typeface="+mj-lt"/>
                <a:ea typeface="Fira Code" pitchFamily="1" charset="0"/>
                <a:cs typeface="Fira Code" pitchFamily="1" charset="0"/>
              </a:rPr>
              <a:t>molganov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-cpp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-2023»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2BC6387-C397-4D4B-91B8-D6EF0614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44286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Самостоятельная работа студента </a:t>
            </a:r>
            <a:r>
              <a:rPr lang="ru-RU" dirty="0"/>
              <a:t>(сокр. СРС) – студентам дается академическая свобода в выборе темы самостоятельной работы, которую они защищают на определенном промежутке времени перед аудиторией;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Комплексное тестирование </a:t>
            </a:r>
            <a:r>
              <a:rPr lang="ru-RU" dirty="0"/>
              <a:t>– после окончания курса, студенты сдают комплексное тестирование, направленное на оценку их знаний и умения применять освоенные технологии в реальной обстановке</a:t>
            </a:r>
          </a:p>
          <a:p>
            <a:pPr marL="0" indent="0" algn="just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D38876-0B00-453D-AE4B-BA1CE6220A5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29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780A8549-FA48-43E0-84F5-246297742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97" y="2522318"/>
            <a:ext cx="11030205" cy="3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A798817-7B87-428C-94FF-6F3405F63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498" y="0"/>
            <a:ext cx="6463004" cy="6858055"/>
          </a:xfrm>
        </p:spPr>
      </p:pic>
    </p:spTree>
    <p:extLst>
      <p:ext uri="{BB962C8B-B14F-4D97-AF65-F5344CB8AC3E}">
        <p14:creationId xmlns:p14="http://schemas.microsoft.com/office/powerpoint/2010/main" val="265448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E483E7C-4F16-42DE-956F-CDD15B92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970"/>
            <a:ext cx="10515600" cy="3912648"/>
          </a:xfrm>
        </p:spPr>
      </p:pic>
    </p:spTree>
    <p:extLst>
      <p:ext uri="{BB962C8B-B14F-4D97-AF65-F5344CB8AC3E}">
        <p14:creationId xmlns:p14="http://schemas.microsoft.com/office/powerpoint/2010/main" val="618965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Github CLI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93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652DD4C-B1F9-418E-A8BF-E343AB41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26" y="2740397"/>
            <a:ext cx="11481347" cy="2293062"/>
          </a:xfrm>
        </p:spPr>
      </p:pic>
      <p:sp>
        <p:nvSpPr>
          <p:cNvPr id="10" name="Текст 8">
            <a:extLst>
              <a:ext uri="{FF2B5EF4-FFF2-40B4-BE49-F238E27FC236}">
                <a16:creationId xmlns:a16="http://schemas.microsoft.com/office/drawing/2014/main" id="{6374AACC-2E45-48BD-A3F8-2B58984E0A9F}"/>
              </a:ext>
            </a:extLst>
          </p:cNvPr>
          <p:cNvSpPr txBox="1">
            <a:spLocks/>
          </p:cNvSpPr>
          <p:nvPr/>
        </p:nvSpPr>
        <p:spPr>
          <a:xfrm>
            <a:off x="838200" y="2003426"/>
            <a:ext cx="10518776" cy="4242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gh</a:t>
            </a:r>
            <a:endParaRPr lang="ru-RU" sz="2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7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F735D7D-5C70-4A4B-A624-9E3F9B8B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</p:spTree>
    <p:extLst>
      <p:ext uri="{BB962C8B-B14F-4D97-AF65-F5344CB8AC3E}">
        <p14:creationId xmlns:p14="http://schemas.microsoft.com/office/powerpoint/2010/main" val="240067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495FFA-001D-40F6-9659-000B23C5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82" y="2901003"/>
            <a:ext cx="10107436" cy="220058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47834F-8AEF-42C8-A785-E0DF3B5EB5C9}"/>
              </a:ext>
            </a:extLst>
          </p:cNvPr>
          <p:cNvSpPr/>
          <p:nvPr/>
        </p:nvSpPr>
        <p:spPr>
          <a:xfrm>
            <a:off x="1240972" y="3870591"/>
            <a:ext cx="6820678" cy="374838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0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5CD7E30-82C0-4735-A672-D8C4DCBB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24" y="1690688"/>
            <a:ext cx="10522175" cy="4467516"/>
          </a:xfrm>
        </p:spPr>
      </p:pic>
    </p:spTree>
    <p:extLst>
      <p:ext uri="{BB962C8B-B14F-4D97-AF65-F5344CB8AC3E}">
        <p14:creationId xmlns:p14="http://schemas.microsoft.com/office/powerpoint/2010/main" val="1723252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5F91414-16EC-4D4F-A3DE-A0A76DB7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51" y="1690687"/>
            <a:ext cx="10512349" cy="4802187"/>
          </a:xfrm>
        </p:spPr>
      </p:pic>
    </p:spTree>
    <p:extLst>
      <p:ext uri="{BB962C8B-B14F-4D97-AF65-F5344CB8AC3E}">
        <p14:creationId xmlns:p14="http://schemas.microsoft.com/office/powerpoint/2010/main" val="3216263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3238BC3-77A2-4549-BEF7-23E74C9C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298" y="1690688"/>
            <a:ext cx="10480502" cy="38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рассчитан на 4 недели, при стандартной часовой нагрузке в 6 часов/день. Каждое занятие включает в себя лекционный и практический материал, выполнение которого обязательно. </a:t>
            </a:r>
          </a:p>
          <a:p>
            <a:pPr marL="0" indent="0" algn="just">
              <a:buNone/>
            </a:pPr>
            <a:r>
              <a:rPr lang="ru-RU" dirty="0"/>
              <a:t>	Тема самостоятельной работы студента определяется самим студентом. Самостоятельная работа студента должна состоять из вменяемой презентации, программного кода и схем работы, а также текста выступления. Самостоятельная работа студента должна быть авторской, содержать в себе тезис и доказательство тезиса с помощью программного кода. Например – более быстрое решение алгоритма или взаимодействие со структурами данных.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39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3D9325-99F1-43BF-995D-AE7CBC76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977" b="178"/>
          <a:stretch/>
        </p:blipFill>
        <p:spPr>
          <a:xfrm>
            <a:off x="838200" y="1690688"/>
            <a:ext cx="10515600" cy="41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1E322A-94A5-4A38-9E6F-65D36D61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83" y="1690689"/>
            <a:ext cx="7227009" cy="4900981"/>
          </a:xfr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502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6FB206B-73C5-41DF-861D-978C21B6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52" y="1690688"/>
            <a:ext cx="9139095" cy="4900981"/>
          </a:xfrm>
        </p:spPr>
      </p:pic>
    </p:spTree>
    <p:extLst>
      <p:ext uri="{BB962C8B-B14F-4D97-AF65-F5344CB8AC3E}">
        <p14:creationId xmlns:p14="http://schemas.microsoft.com/office/powerpoint/2010/main" val="294737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6C33960-FEC2-430D-BF1C-F82E6BF22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15" y="1690688"/>
            <a:ext cx="10051770" cy="4900982"/>
          </a:xfrm>
        </p:spPr>
      </p:pic>
    </p:spTree>
    <p:extLst>
      <p:ext uri="{BB962C8B-B14F-4D97-AF65-F5344CB8AC3E}">
        <p14:creationId xmlns:p14="http://schemas.microsoft.com/office/powerpoint/2010/main" val="335386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0358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1CF8A1E-042D-4F2C-B20D-A34A2078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6961" y="-1145180"/>
            <a:ext cx="6859859" cy="91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0CD762D-7631-4970-86BE-3E721851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828377" cy="62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99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E6CB65-BA76-4F69-9A9E-EE3F4766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57800" cy="4733738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FC65906-001B-44BC-883A-1B881E01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7526" y="1919760"/>
            <a:ext cx="6726274" cy="30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5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8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Домашнее задание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Создать свой профиль на </a:t>
            </a:r>
            <a:r>
              <a:rPr lang="en-US" b="1" dirty="0"/>
              <a:t>Github</a:t>
            </a:r>
            <a:r>
              <a:rPr lang="ru-RU" b="1" dirty="0"/>
              <a:t> и репозиторий по выше приведенным слайдам</a:t>
            </a:r>
            <a:r>
              <a:rPr lang="ru-RU" dirty="0"/>
              <a:t>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Домашние задания </a:t>
            </a:r>
            <a:r>
              <a:rPr lang="ru-RU" dirty="0"/>
              <a:t>публиковать именно </a:t>
            </a:r>
            <a:r>
              <a:rPr lang="ru-RU" b="1" dirty="0"/>
              <a:t>там</a:t>
            </a:r>
            <a:r>
              <a:rPr lang="ru-RU" dirty="0"/>
              <a:t>, в группе обязательно напишите </a:t>
            </a:r>
            <a:r>
              <a:rPr lang="ru-RU" b="1" dirty="0"/>
              <a:t>свои </a:t>
            </a:r>
            <a:r>
              <a:rPr lang="en-US" b="1" dirty="0"/>
              <a:t>username</a:t>
            </a:r>
            <a:r>
              <a:rPr lang="ru-RU" dirty="0"/>
              <a:t>, чтобы преподаватель мог вас найти;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Дополнительно разобраться с </a:t>
            </a:r>
            <a:r>
              <a:rPr lang="en-US" b="1" dirty="0"/>
              <a:t>Pull Request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/>
              <a:t>потренироваться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>
                <a:solidFill>
                  <a:srgbClr val="C00000"/>
                </a:solidFill>
              </a:rPr>
              <a:t>ВЫУЧИТЬ ЭТУ ИНФОРМАЦИЮ </a:t>
            </a:r>
            <a:r>
              <a:rPr lang="ru-RU" dirty="0"/>
              <a:t>- </a:t>
            </a:r>
            <a:r>
              <a:rPr lang="en-US" dirty="0">
                <a:hlinkClick r:id="rId2"/>
              </a:rPr>
              <a:t>https://danielkummer.github.io/git-flow-cheatsheet/index.ru_RU.html</a:t>
            </a:r>
            <a:r>
              <a:rPr lang="en-US" dirty="0"/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36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-"/>
            </a:pPr>
            <a:r>
              <a:rPr lang="ru-RU" dirty="0"/>
              <a:t>Посещение и выполнение четырех лекционных занятий (вкл. практическую часть);</a:t>
            </a:r>
          </a:p>
          <a:p>
            <a:pPr algn="just">
              <a:buFontTx/>
              <a:buChar char="-"/>
            </a:pPr>
            <a:r>
              <a:rPr lang="ru-RU" dirty="0"/>
              <a:t>Защита самостоятельной работы студента в конце каждой недели;</a:t>
            </a:r>
          </a:p>
          <a:p>
            <a:pPr algn="just">
              <a:buFontTx/>
              <a:buChar char="-"/>
            </a:pPr>
            <a:r>
              <a:rPr lang="ru-RU" dirty="0"/>
              <a:t>Сдача КТ в конце курса (теоретическая + практическая часть);</a:t>
            </a:r>
          </a:p>
          <a:p>
            <a:pPr algn="just">
              <a:buFontTx/>
              <a:buChar char="-"/>
            </a:pPr>
            <a:endParaRPr lang="ru-RU" dirty="0"/>
          </a:p>
          <a:p>
            <a:pPr algn="just">
              <a:buFontTx/>
              <a:buChar char="-"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490E6AC-3C13-4DC8-8D80-94DE63867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15437"/>
              </p:ext>
            </p:extLst>
          </p:nvPr>
        </p:nvGraphicFramePr>
        <p:xfrm>
          <a:off x="838200" y="4240873"/>
          <a:ext cx="10515600" cy="1290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9DC05C-6263-4F11-9AC1-E8181FFF8431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8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Список литературы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1825624"/>
            <a:ext cx="11737911" cy="476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В директории 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~/docs </a:t>
            </a:r>
            <a:r>
              <a:rPr lang="ru-RU" dirty="0"/>
              <a:t>лежат справочные и дополнительные материалы по курсу, а именно:</a:t>
            </a:r>
          </a:p>
          <a:p>
            <a:r>
              <a:rPr lang="ru-RU" sz="2400" dirty="0"/>
              <a:t>Лекции </a:t>
            </a:r>
            <a:r>
              <a:rPr lang="en-US" sz="2400" dirty="0"/>
              <a:t>Computer Science Center;</a:t>
            </a:r>
          </a:p>
          <a:p>
            <a:r>
              <a:rPr lang="en-US" sz="2400" dirty="0"/>
              <a:t>C++ </a:t>
            </a:r>
            <a:r>
              <a:rPr lang="ru-RU" sz="2400" dirty="0"/>
              <a:t>в задачах и примерах, 2019 год;</a:t>
            </a:r>
          </a:p>
          <a:p>
            <a:r>
              <a:rPr lang="en-US" sz="2400" dirty="0"/>
              <a:t>C++ </a:t>
            </a:r>
            <a:r>
              <a:rPr lang="ru-RU" sz="2400" dirty="0"/>
              <a:t>для начинающих, 2019 год;</a:t>
            </a:r>
          </a:p>
          <a:p>
            <a:r>
              <a:rPr lang="en-US" sz="2400" dirty="0"/>
              <a:t>Modern CMake, 2022 </a:t>
            </a:r>
            <a:r>
              <a:rPr lang="ru-RU" sz="2400" dirty="0"/>
              <a:t>год;</a:t>
            </a:r>
            <a:endParaRPr lang="en-US" sz="2400" dirty="0"/>
          </a:p>
          <a:p>
            <a:r>
              <a:rPr lang="ru-RU" sz="2400" dirty="0"/>
              <a:t>Система построения проектов </a:t>
            </a:r>
            <a:r>
              <a:rPr lang="en-US" sz="2400" dirty="0"/>
              <a:t>CMake, 2015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Структуры данных и алгоритмы – реализация на </a:t>
            </a:r>
            <a:r>
              <a:rPr lang="en-US" sz="2400" dirty="0"/>
              <a:t>C++, 2009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Фундаментальные алгоритмы на </a:t>
            </a:r>
            <a:r>
              <a:rPr lang="en-US" sz="2400" dirty="0"/>
              <a:t>C++, 2001 </a:t>
            </a:r>
            <a:r>
              <a:rPr lang="ru-RU" sz="2400" dirty="0"/>
              <a:t>год;</a:t>
            </a:r>
            <a:r>
              <a:rPr lang="en-US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092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Студенты поступившие на этот курс, изучат следующие вещи:</a:t>
            </a:r>
          </a:p>
          <a:p>
            <a:pPr algn="just"/>
            <a:r>
              <a:rPr lang="ru-RU" dirty="0"/>
              <a:t>Основы программирования (переменные, управление программой);</a:t>
            </a:r>
          </a:p>
          <a:p>
            <a:pPr algn="just"/>
            <a:r>
              <a:rPr lang="ru-RU" dirty="0"/>
              <a:t>Системы сборки проектов с помощью </a:t>
            </a:r>
            <a:r>
              <a:rPr lang="en-US" dirty="0"/>
              <a:t>CMake;</a:t>
            </a:r>
          </a:p>
          <a:p>
            <a:pPr algn="just"/>
            <a:r>
              <a:rPr lang="ru-RU" dirty="0"/>
              <a:t>Отладка программы и проектов с помощью отладчиков и </a:t>
            </a:r>
            <a:r>
              <a:rPr lang="en-US" dirty="0"/>
              <a:t>debugger’s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Познакомятся с алгоритмами и структурами данных;</a:t>
            </a:r>
            <a:endParaRPr lang="en-US" dirty="0"/>
          </a:p>
          <a:p>
            <a:pPr algn="just"/>
            <a:r>
              <a:rPr lang="ru-RU" dirty="0"/>
              <a:t>Изучат линейное, объектно-ориентированное, реактивное, функциональное и обобщенное программирование;</a:t>
            </a:r>
            <a:endParaRPr lang="en-US" dirty="0"/>
          </a:p>
          <a:p>
            <a:pPr algn="just"/>
            <a:r>
              <a:rPr lang="ru-RU" dirty="0"/>
              <a:t>Работать с системами контроля версий (</a:t>
            </a:r>
            <a:r>
              <a:rPr lang="en-US" dirty="0"/>
              <a:t>Git, Github</a:t>
            </a:r>
            <a:r>
              <a:rPr lang="ru-RU" dirty="0"/>
              <a:t>)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691382-C30E-417C-9365-74CB007ADAC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53FD07-1E6A-49F3-A2E0-1F61D52AEAC9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/>
              <a:t>	Выполняя самостоятельные работы, Вы как студент соглашаетесь со следующими пунктами: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i="1" dirty="0">
                <a:solidFill>
                  <a:srgbClr val="C00000"/>
                </a:solidFill>
              </a:rPr>
              <a:t>Списывание, плагиат, выдача своей работы за чужую, а также другие умышленно совершенные действия направленные на получение несоответствующей вашим знаниям оценки</a:t>
            </a:r>
            <a:r>
              <a:rPr lang="ru-RU" dirty="0"/>
              <a:t>, означает что преподаватель выставляет </a:t>
            </a:r>
            <a:r>
              <a:rPr lang="ru-RU" i="1" dirty="0">
                <a:solidFill>
                  <a:srgbClr val="C00000"/>
                </a:solidFill>
              </a:rPr>
              <a:t>ВАМ НОЛЬ баллов </a:t>
            </a:r>
            <a:r>
              <a:rPr lang="ru-RU" dirty="0"/>
              <a:t>за данную работу </a:t>
            </a:r>
            <a:r>
              <a:rPr lang="ru-RU" i="1" dirty="0">
                <a:solidFill>
                  <a:srgbClr val="C00000"/>
                </a:solidFill>
              </a:rPr>
              <a:t>без объяснений и возможности пересдачи </a:t>
            </a:r>
            <a:r>
              <a:rPr lang="ru-RU" dirty="0"/>
              <a:t>в будущем;</a:t>
            </a:r>
          </a:p>
          <a:p>
            <a:pPr marL="0" indent="0" algn="just">
              <a:buNone/>
            </a:pPr>
            <a:r>
              <a:rPr lang="ru-RU" dirty="0"/>
              <a:t>	В случае пропуска конечной даты сдачи работы студента, он имеет право сдать работу до конца недели в любое свободное время, при этом получив итоговую оценку на 10% меньше (штраф отменяется, если причина уважительная и документально подтверждена);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72252F-A223-4FAE-BA07-D06E53551E2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В случае пропуска комплексного тестирования, он имеет право пройти комплексное тестирование в оговоренное время до конца недели, при этом получив итоговую оценку на 25% меньше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r>
              <a:rPr lang="ru-RU" dirty="0"/>
              <a:t>	В случае пропуска лекционных занятий, студент получает 0 баллов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1DA7AE9-74F6-4334-B4DE-2A99EE005E1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817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2442</Words>
  <Application>Microsoft Office PowerPoint</Application>
  <PresentationFormat>Широкоэкранный</PresentationFormat>
  <Paragraphs>383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6" baseType="lpstr">
      <vt:lpstr>Arial</vt:lpstr>
      <vt:lpstr>Calibri</vt:lpstr>
      <vt:lpstr>Cascadia Code</vt:lpstr>
      <vt:lpstr>Consolas</vt:lpstr>
      <vt:lpstr>Fira Code</vt:lpstr>
      <vt:lpstr>Тема Office</vt:lpstr>
      <vt:lpstr>Презентация PowerPoint</vt:lpstr>
      <vt:lpstr>План курса</vt:lpstr>
      <vt:lpstr>План курса</vt:lpstr>
      <vt:lpstr>План курса</vt:lpstr>
      <vt:lpstr>План курса</vt:lpstr>
      <vt:lpstr>План курса</vt:lpstr>
      <vt:lpstr>Описание курса</vt:lpstr>
      <vt:lpstr>Правила сдачи выполненных работ</vt:lpstr>
      <vt:lpstr>Правила сдачи выполненных работ</vt:lpstr>
      <vt:lpstr>История языка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Git и VCS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Github CLI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 и CMake</vt:lpstr>
      <vt:lpstr>Git и CMake</vt:lpstr>
      <vt:lpstr>Домашнее задание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ПРОГРАММИРОВАНИЯ (Метакурс)</dc:title>
  <dc:creator>Molganov A.A</dc:creator>
  <cp:lastModifiedBy>Molganov A.A</cp:lastModifiedBy>
  <cp:revision>432</cp:revision>
  <dcterms:created xsi:type="dcterms:W3CDTF">2022-08-09T18:13:40Z</dcterms:created>
  <dcterms:modified xsi:type="dcterms:W3CDTF">2022-12-27T07:17:26Z</dcterms:modified>
</cp:coreProperties>
</file>